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5" r:id="rId7"/>
    <p:sldId id="267" r:id="rId8"/>
    <p:sldId id="268" r:id="rId9"/>
    <p:sldId id="269" r:id="rId10"/>
    <p:sldId id="271" r:id="rId11"/>
    <p:sldId id="272" r:id="rId12"/>
    <p:sldId id="270" r:id="rId13"/>
    <p:sldId id="263" r:id="rId14"/>
    <p:sldId id="266" r:id="rId15"/>
    <p:sldId id="26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2"/>
    <p:restoredTop sz="96405"/>
  </p:normalViewPr>
  <p:slideViewPr>
    <p:cSldViewPr snapToGrid="0">
      <p:cViewPr varScale="1">
        <p:scale>
          <a:sx n="152" d="100"/>
          <a:sy n="152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1039-9A64-E90D-4385-554C0EC3C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4186C-5FBB-308F-E184-6CF0F5AFD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7CFDC-B7AA-D798-D18D-D6146CAA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92198-D308-6D28-BAC8-7803F8B8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3494D-E420-E81D-D380-65372571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0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33F1-D9E1-1845-F9A5-CF473419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281BA-4A30-2283-DBFF-AE8149F12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5F5DD-B6B4-FA6D-A69E-FCD30A58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52734-7490-7BF2-A15F-E66D116B0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62FE3-FAA5-537F-88D2-F1D740C6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9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DEFB2-5E4A-8B97-D056-CAFD6AF35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70B17-F32A-D615-9954-7955F76C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959DD-181A-0297-F5E0-F4071D53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10743-357A-DAC6-6578-59885887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0F0D6-BB35-9464-A349-8BBA5695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0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E63B-1764-7DCC-E6AD-0C2B73C9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0F6F-C537-2646-A159-20C8DA920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2B173-3383-4C28-6722-BE4BA4BE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2070-F56C-1BD4-3621-8CBA8A6D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2391C-7382-07E8-C05D-A45A0810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08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DF11-2E9D-669F-73F8-95140BEC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9CE04-ED86-2F1A-E688-7EF9EF77B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5F260-E583-1C6F-7B25-D665E5A05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C5CC-93B9-CD81-3DAC-39A2766B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0D698-A69A-65DE-D48F-4B5AA555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5358-1191-7DEC-ADC8-CFE9218C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78082-D71D-3407-63B9-E596C29CB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B0E60-7170-36B0-A961-D92EBF4FA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46FCC-2683-9560-4B88-04479CD7B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2E84E-46DE-D1BF-CF21-8B49FEB4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8FF95-ED6D-BF2E-3F0F-CD18CD334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2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368A-883D-26F6-5785-AA5FEA62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829C2-46A4-A485-82E5-B7F4D948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AB032-1F57-3A23-3C75-6ED2E8A34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2EF73-E17E-4721-6E8D-6E3545F1E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0D80D-36D8-F29C-109D-873F3C020B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0B7F59-ACA7-A580-7894-8FBC466C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0AC3EB-51E1-DAA5-6394-DB861E1C8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C4F2A-6611-4260-41CE-38C04AB1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2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EE1D-38ED-AB5D-953E-8648FDBF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3EB4B-0C5C-E75F-38EA-BA5AAAA4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A2F80-ADDE-D6FD-D1A7-C95784B89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3B6D2-212D-4A63-53E4-239CFD62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8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BE6BC-EF56-D79B-CDC5-10E4C7CA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E3DB3-EC05-0F5B-9E75-BEB4D98F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DFF7B-6612-C3D9-4890-599A762E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2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CC8A-76EB-CA08-A9D8-6E645F3F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C9CB-7318-AA76-F346-D955C7EC8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F716-57B0-1E4C-8EA1-24E7B5B81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9EC38-BC91-A336-D37E-42E305C3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315C3-064E-A847-AD74-07D76DE7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F9A0E-33B7-614C-0FD4-362150EC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5769-A186-DF63-617E-4D6DAA097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9EDCF-E8DA-AFCF-D040-14155992D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82C6E-978F-33B3-A7A0-904104761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2BBE2-626A-2AD1-C5FC-4CCC57A0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0341-F3DD-2F7E-F5C5-B7FAF6009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772A2-CC87-4296-F257-ADDFA4BF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0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19D7A-8B6B-91D8-7E2C-C700F0B7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153B-CFF6-6A5B-B73A-9E65AFF08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6E5B-D6B7-F722-87A7-BF6A36D55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04E9F-D5BF-D743-8CF0-3850FD1451D9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FB8AD-BC22-CA8B-C7A2-279C552F9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71094-5F54-B984-D44F-ECEE6408C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6106&amp;picture=fast-sport-ca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0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6405-67DE-055C-3AE3-4751614EA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 with </a:t>
            </a:r>
            <a:r>
              <a:rPr lang="en-US" dirty="0">
                <a:solidFill>
                  <a:schemeClr val="accent2"/>
                </a:solidFill>
              </a:rPr>
              <a:t>Polars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5400" dirty="0"/>
              <a:t> </a:t>
            </a:r>
            <a:r>
              <a:rPr lang="en-US" sz="3200" dirty="0"/>
              <a:t>(when DataFrame gets little too           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F33E7-F509-2B7C-BD65-5E4F24B82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519" y="5321696"/>
            <a:ext cx="8830961" cy="128683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Suman Debnath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Developer Advocate, Data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Amazon Web Services</a:t>
            </a:r>
          </a:p>
        </p:txBody>
      </p:sp>
      <p:pic>
        <p:nvPicPr>
          <p:cNvPr id="7" name="Picture 6" descr="Fast Sport Car Free Stock Photo - Public Domain Pictures">
            <a:extLst>
              <a:ext uri="{FF2B5EF4-FFF2-40B4-BE49-F238E27FC236}">
                <a16:creationId xmlns:a16="http://schemas.microsoft.com/office/drawing/2014/main" id="{9DD39039-EE4E-319A-F154-A2AC92EA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2550" y="2894376"/>
            <a:ext cx="881450" cy="587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A392DDF-84AE-47FC-D36A-779DFDC82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2573" y="3689673"/>
            <a:ext cx="2586853" cy="12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1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5486CC-73B5-A4C4-CAB3-64642954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16" y="1987157"/>
            <a:ext cx="7009701" cy="46477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27A58E7-10B5-C6D2-DCE1-A863398C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parallel </a:t>
            </a:r>
            <a:r>
              <a:rPr lang="en-US" dirty="0">
                <a:solidFill>
                  <a:schemeClr val="accent2"/>
                </a:solidFill>
              </a:rPr>
              <a:t>hashing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522DB-5BBB-FF9F-6ABC-93419DEB3BD9}"/>
              </a:ext>
            </a:extLst>
          </p:cNvPr>
          <p:cNvSpPr txBox="1"/>
          <p:nvPr/>
        </p:nvSpPr>
        <p:spPr>
          <a:xfrm>
            <a:off x="8028265" y="2390862"/>
            <a:ext cx="38421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>
                <a:solidFill>
                  <a:schemeClr val="accent6"/>
                </a:solidFill>
              </a:rPr>
              <a:t>split into </a:t>
            </a:r>
            <a:r>
              <a:rPr lang="en-US" dirty="0"/>
              <a:t>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applies operations independently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guarantee, that a key doesn’t fall into multiple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extra synchronization </a:t>
            </a:r>
            <a:r>
              <a:rPr lang="en-US" dirty="0"/>
              <a:t>step necessary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473F4-A44C-CE4E-7E98-8697A4933BCA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Expensive synchronization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54AA8-A8CA-00D8-7959-DC0B5136E2BB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169305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7A58E7-10B5-C6D2-DCE1-A863398C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parallel </a:t>
            </a:r>
            <a:r>
              <a:rPr lang="en-US" dirty="0">
                <a:solidFill>
                  <a:schemeClr val="accent2"/>
                </a:solidFill>
              </a:rPr>
              <a:t>hashing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522DB-5BBB-FF9F-6ABC-93419DEB3BD9}"/>
              </a:ext>
            </a:extLst>
          </p:cNvPr>
          <p:cNvSpPr txBox="1"/>
          <p:nvPr/>
        </p:nvSpPr>
        <p:spPr>
          <a:xfrm>
            <a:off x="8028265" y="2390862"/>
            <a:ext cx="3842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>
                <a:solidFill>
                  <a:schemeClr val="accent6"/>
                </a:solidFill>
              </a:rPr>
              <a:t>split into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have </a:t>
            </a:r>
            <a:r>
              <a:rPr lang="en-US" dirty="0">
                <a:solidFill>
                  <a:schemeClr val="accent6"/>
                </a:solidFill>
              </a:rPr>
              <a:t>shared storage (mutex) </a:t>
            </a:r>
            <a:r>
              <a:rPr lang="en-US" dirty="0"/>
              <a:t>to prevent duplicates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</a:t>
            </a:r>
            <a:r>
              <a:rPr lang="en-US" dirty="0">
                <a:solidFill>
                  <a:schemeClr val="accent6"/>
                </a:solidFill>
              </a:rPr>
              <a:t>different threads blocks </a:t>
            </a:r>
            <a:r>
              <a:rPr lang="en-US" dirty="0"/>
              <a:t>each other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8D021-B686-151F-6357-3F26D7B6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0591"/>
            <a:ext cx="7242169" cy="3890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601E5-A01E-3BBD-4733-C3AD333C9753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Expensive locking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C52B7-BF99-2C0A-3E3F-2EFC00F4DA7F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189495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9BCE-4428-927A-4BA9-D3FEFD18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</a:t>
            </a:r>
            <a:r>
              <a:rPr lang="en-US" dirty="0">
                <a:solidFill>
                  <a:schemeClr val="accent2"/>
                </a:solidFill>
              </a:rPr>
              <a:t>hashing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D10AC-9A5A-8771-2B51-798145E6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2179"/>
            <a:ext cx="7772400" cy="4337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84FF0-12D5-EE33-FEE1-79EC25BBBCFE}"/>
              </a:ext>
            </a:extLst>
          </p:cNvPr>
          <p:cNvSpPr txBox="1"/>
          <p:nvPr/>
        </p:nvSpPr>
        <p:spPr>
          <a:xfrm>
            <a:off x="8028265" y="2390862"/>
            <a:ext cx="3842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threads </a:t>
            </a:r>
            <a:r>
              <a:rPr lang="en-US" dirty="0">
                <a:solidFill>
                  <a:schemeClr val="accent6"/>
                </a:solidFill>
              </a:rPr>
              <a:t>reads the full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</a:t>
            </a:r>
            <a:r>
              <a:rPr lang="en-US" dirty="0">
                <a:solidFill>
                  <a:schemeClr val="accent6"/>
                </a:solidFill>
              </a:rPr>
              <a:t>independently decides which value to operate </a:t>
            </a:r>
            <a:r>
              <a:rPr lang="en-US" dirty="0"/>
              <a:t>on by a modulo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can be cheaply combined by trivial </a:t>
            </a:r>
            <a:r>
              <a:rPr lang="en-US" dirty="0">
                <a:solidFill>
                  <a:schemeClr val="accent6"/>
                </a:solidFill>
              </a:rPr>
              <a:t>concatenation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B85A9-A029-BA3C-D5CF-725790F3EC4D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Lock-free hashing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E21F-CE26-E425-463F-D16D4B902310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384974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0CB97-9B21-622D-2626-27E753DD24BF}"/>
              </a:ext>
            </a:extLst>
          </p:cNvPr>
          <p:cNvSpPr txBox="1"/>
          <p:nvPr/>
        </p:nvSpPr>
        <p:spPr>
          <a:xfrm>
            <a:off x="838200" y="1581665"/>
            <a:ext cx="425789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select/slice columns 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create/transform/assign columns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with_columns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filter/slice/query rows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grouping dataframe rows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aggregation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sort the dataframe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28D72A-B230-EC7F-8711-0891B506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Data Engineer – </a:t>
            </a:r>
            <a:r>
              <a:rPr lang="en-US" dirty="0">
                <a:solidFill>
                  <a:schemeClr val="accent6"/>
                </a:solidFill>
              </a:rPr>
              <a:t>that’s all I want!</a:t>
            </a:r>
          </a:p>
        </p:txBody>
      </p:sp>
    </p:spTree>
    <p:extLst>
      <p:ext uri="{BB962C8B-B14F-4D97-AF65-F5344CB8AC3E}">
        <p14:creationId xmlns:p14="http://schemas.microsoft.com/office/powerpoint/2010/main" val="247665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0CB97-9B21-622D-2626-27E753DD24BF}"/>
              </a:ext>
            </a:extLst>
          </p:cNvPr>
          <p:cNvSpPr txBox="1"/>
          <p:nvPr/>
        </p:nvSpPr>
        <p:spPr>
          <a:xfrm>
            <a:off x="838200" y="1581665"/>
            <a:ext cx="425789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select/slice columns 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create/transform/assign columns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with_columns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filter/slice/query rows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grouping dataframe rows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aggregation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sort the dataframe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28D72A-B230-EC7F-8711-0891B506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Data Engineer – </a:t>
            </a:r>
            <a:r>
              <a:rPr lang="en-US" dirty="0">
                <a:solidFill>
                  <a:schemeClr val="accent6"/>
                </a:solidFill>
              </a:rPr>
              <a:t>that’s all I want!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6CEDA-9C4D-BEEB-D0E6-CFC868AB2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64" y="2333148"/>
            <a:ext cx="6660160" cy="24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2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D77D0F-2A1A-8A10-45AF-1D2EFBA0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83" y="1833907"/>
            <a:ext cx="5384800" cy="4038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9EE8AE5-60B9-236B-4F31-A317FD70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I'm still </a:t>
            </a:r>
            <a:r>
              <a:rPr lang="en-US" dirty="0">
                <a:solidFill>
                  <a:schemeClr val="accent2"/>
                </a:solidFill>
              </a:rPr>
              <a:t>growing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784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7B69-264B-DD01-6396-71B5992F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get </a:t>
            </a:r>
            <a:r>
              <a:rPr lang="en-US" dirty="0">
                <a:solidFill>
                  <a:schemeClr val="accent2"/>
                </a:solidFill>
              </a:rPr>
              <a:t>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659CE-D65C-01A0-7CFC-99D4DABCC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962" y="3179937"/>
            <a:ext cx="4446864" cy="4981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debnsuma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/pycon_polars101</a:t>
            </a:r>
          </a:p>
        </p:txBody>
      </p:sp>
      <p:pic>
        <p:nvPicPr>
          <p:cNvPr id="5" name="Picture 4" descr="GitHub logo PNG">
            <a:extLst>
              <a:ext uri="{FF2B5EF4-FFF2-40B4-BE49-F238E27FC236}">
                <a16:creationId xmlns:a16="http://schemas.microsoft.com/office/drawing/2014/main" id="{04FAC4B5-6C5C-BF06-0ECA-37DC98C58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09158" y="2788460"/>
            <a:ext cx="1223579" cy="12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0A9B-86B4-0890-0CF3-F3BA9C80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really </a:t>
            </a:r>
            <a:r>
              <a:rPr lang="en-US" dirty="0">
                <a:solidFill>
                  <a:schemeClr val="accent2"/>
                </a:solidFill>
              </a:rPr>
              <a:t>fast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…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BEBDDA-DB19-4A13-6717-F9A770493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180" y="1738824"/>
            <a:ext cx="8119639" cy="3380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570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1E2E9-B77F-80AB-3300-649F49FC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483" y="1329257"/>
            <a:ext cx="6332838" cy="4906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9F5A8C-B9B3-232B-A251-B5475BDF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52" y="2661551"/>
            <a:ext cx="4340404" cy="23395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C15C74-260A-B1BB-4766-566A6F55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Its really </a:t>
            </a:r>
            <a:r>
              <a:rPr lang="en-US" dirty="0">
                <a:solidFill>
                  <a:schemeClr val="accent2"/>
                </a:solidFill>
              </a:rPr>
              <a:t>fast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406814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87F8-0FCE-2971-A5E1-9783CE42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world of </a:t>
            </a:r>
            <a:r>
              <a:rPr lang="en-US" b="1" dirty="0">
                <a:solidFill>
                  <a:schemeClr val="accent2"/>
                </a:solidFill>
              </a:rPr>
              <a:t>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517283-A1E8-16C1-E315-8ADD58A18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03" y="2228982"/>
            <a:ext cx="2690169" cy="981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96F09-75EF-097D-9B90-8B265EA02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821" y="4821352"/>
            <a:ext cx="3101036" cy="65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5543A-3FCE-7843-CFA8-FBA67977E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78" y="3210622"/>
            <a:ext cx="2098446" cy="1046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FD49EF-BB6D-5CDD-2E12-7820853B4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924" y="2228982"/>
            <a:ext cx="2098446" cy="771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7A9150-DBA1-0329-FC2C-9E3A221C7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4943" y="4257364"/>
            <a:ext cx="3444711" cy="13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B3E60-BE3E-3392-3250-4A0BFE2FF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51" y="2442671"/>
            <a:ext cx="4325528" cy="2187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40CAF-7599-DF2B-9BB5-B8991439B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8402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powerful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data manipulation and analysis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library 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written in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Rust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 (created by Ritchie Vink)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uses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Apache Arrow 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native arrow2 Rust implementation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available with multiple languages</a:t>
            </a:r>
          </a:p>
          <a:p>
            <a:pPr lvl="1"/>
            <a:r>
              <a:rPr lang="en-US" dirty="0">
                <a:solidFill>
                  <a:schemeClr val="accent6"/>
                </a:solidFill>
                <a:latin typeface="Söhne"/>
              </a:rPr>
              <a:t>python, rust and NodeJS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emory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efficiency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similar to Arrow, which reduces memory overhead and improves memory utilization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expressive </a:t>
            </a:r>
            <a:r>
              <a:rPr lang="en-US" dirty="0">
                <a:solidFill>
                  <a:schemeClr val="accent6"/>
                </a:solidFill>
                <a:latin typeface="Söhne"/>
              </a:rPr>
              <a:t>API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Chains of expressions build an optimized query plan 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Interoperability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integrates seamlessly with other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data processing frameworks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such as Apache Arrow, enabling efficient data interchange between different systems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EE98E3-3CAB-8C26-8322-F78FA7117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polars</a:t>
            </a:r>
          </a:p>
        </p:txBody>
      </p:sp>
    </p:spTree>
    <p:extLst>
      <p:ext uri="{BB962C8B-B14F-4D97-AF65-F5344CB8AC3E}">
        <p14:creationId xmlns:p14="http://schemas.microsoft.com/office/powerpoint/2010/main" val="20584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F85F-F074-8D32-24F0-E87360DF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>
                <a:solidFill>
                  <a:schemeClr val="accent2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83CD-BE64-9A40-715B-7B35889DD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flexible analysis with the </a:t>
            </a:r>
            <a:r>
              <a:rPr lang="en-US" dirty="0">
                <a:solidFill>
                  <a:schemeClr val="accent6"/>
                </a:solidFill>
              </a:rPr>
              <a:t>Expression API</a:t>
            </a:r>
            <a:endParaRPr lang="en-US" dirty="0"/>
          </a:p>
          <a:p>
            <a:r>
              <a:rPr lang="en-US" dirty="0"/>
              <a:t>easy </a:t>
            </a:r>
            <a:r>
              <a:rPr lang="en-US" dirty="0">
                <a:solidFill>
                  <a:schemeClr val="accent6"/>
                </a:solidFill>
              </a:rPr>
              <a:t>parallel</a:t>
            </a:r>
            <a:r>
              <a:rPr lang="en-US" dirty="0"/>
              <a:t> computations</a:t>
            </a:r>
          </a:p>
          <a:p>
            <a:r>
              <a:rPr lang="en-US" dirty="0"/>
              <a:t>automatic query optimization in </a:t>
            </a:r>
            <a:r>
              <a:rPr lang="en-US" dirty="0">
                <a:solidFill>
                  <a:schemeClr val="accent6"/>
                </a:solidFill>
              </a:rPr>
              <a:t>lazy mode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6"/>
                </a:solidFill>
              </a:rPr>
              <a:t>streaming</a:t>
            </a:r>
            <a:r>
              <a:rPr lang="en-US" dirty="0"/>
              <a:t> to work with larger-than-memory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B4DF1-EF9A-DF08-D7F5-1DEF0ECC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681" y="5499150"/>
            <a:ext cx="1607382" cy="8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F85F-F074-8D32-24F0-E87360DF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</a:t>
            </a:r>
            <a:r>
              <a:rPr lang="en-US" dirty="0">
                <a:solidFill>
                  <a:schemeClr val="accent2"/>
                </a:solidFill>
              </a:rPr>
              <a:t>parallel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E1FA8-D2BE-A41B-8F3D-30393B1A5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without</a:t>
            </a:r>
            <a:r>
              <a:rPr lang="en-US" sz="1800" dirty="0"/>
              <a:t> parallelization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7AB24-3488-AE9B-9FA0-2E0B44B4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5" y="2216859"/>
            <a:ext cx="3926047" cy="427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F41B6-ECEF-53EE-B31E-0AABABB5C43D}"/>
              </a:ext>
            </a:extLst>
          </p:cNvPr>
          <p:cNvSpPr txBox="1"/>
          <p:nvPr/>
        </p:nvSpPr>
        <p:spPr>
          <a:xfrm>
            <a:off x="2224176" y="25334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CORE1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4C74B-2CAE-5B4E-E9AC-A5D61BEAFEFE}"/>
              </a:ext>
            </a:extLst>
          </p:cNvPr>
          <p:cNvSpPr txBox="1"/>
          <p:nvPr/>
        </p:nvSpPr>
        <p:spPr>
          <a:xfrm>
            <a:off x="2910978" y="23949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CORE2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8042B-6BBC-F93B-05F3-6F971215187D}"/>
              </a:ext>
            </a:extLst>
          </p:cNvPr>
          <p:cNvSpPr txBox="1"/>
          <p:nvPr/>
        </p:nvSpPr>
        <p:spPr>
          <a:xfrm>
            <a:off x="3477225" y="2573093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CORE3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6B3BC-4BE0-ACB5-5374-809A01D10AE7}"/>
              </a:ext>
            </a:extLst>
          </p:cNvPr>
          <p:cNvSpPr txBox="1"/>
          <p:nvPr/>
        </p:nvSpPr>
        <p:spPr>
          <a:xfrm>
            <a:off x="4155042" y="5068349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CORE6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BBBF2-D9DB-DAB6-0711-C801153E2FC0}"/>
              </a:ext>
            </a:extLst>
          </p:cNvPr>
          <p:cNvSpPr txBox="1"/>
          <p:nvPr/>
        </p:nvSpPr>
        <p:spPr>
          <a:xfrm>
            <a:off x="4111140" y="2810475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CORE5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0A4D6-F445-EC53-BE27-D260445220F5}"/>
              </a:ext>
            </a:extLst>
          </p:cNvPr>
          <p:cNvSpPr txBox="1"/>
          <p:nvPr/>
        </p:nvSpPr>
        <p:spPr>
          <a:xfrm>
            <a:off x="1324557" y="2671975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GPU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FE1468-EECE-9E6B-DAEC-270CDDBB18D6}"/>
              </a:ext>
            </a:extLst>
          </p:cNvPr>
          <p:cNvSpPr txBox="1"/>
          <p:nvPr/>
        </p:nvSpPr>
        <p:spPr>
          <a:xfrm>
            <a:off x="1629200" y="4147470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CORE4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FF21B-71B8-FFE1-09D3-315BCA1952A4}"/>
              </a:ext>
            </a:extLst>
          </p:cNvPr>
          <p:cNvSpPr txBox="1"/>
          <p:nvPr/>
        </p:nvSpPr>
        <p:spPr>
          <a:xfrm>
            <a:off x="4348069" y="3083911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203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F85F-F074-8D32-24F0-E87360DF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</a:t>
            </a:r>
            <a:r>
              <a:rPr lang="en-US" dirty="0">
                <a:solidFill>
                  <a:schemeClr val="accent2"/>
                </a:solidFill>
              </a:rPr>
              <a:t>parallel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E1FA8-D2BE-A41B-8F3D-30393B1A5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without</a:t>
            </a:r>
            <a:r>
              <a:rPr lang="en-US" sz="1800" dirty="0"/>
              <a:t> parallelization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7AB24-3488-AE9B-9FA0-2E0B44B4F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55" y="2216859"/>
            <a:ext cx="3926047" cy="427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F41B6-ECEF-53EE-B31E-0AABABB5C43D}"/>
              </a:ext>
            </a:extLst>
          </p:cNvPr>
          <p:cNvSpPr txBox="1"/>
          <p:nvPr/>
        </p:nvSpPr>
        <p:spPr>
          <a:xfrm>
            <a:off x="2224176" y="25334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CORE1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4C74B-2CAE-5B4E-E9AC-A5D61BEAFEFE}"/>
              </a:ext>
            </a:extLst>
          </p:cNvPr>
          <p:cNvSpPr txBox="1"/>
          <p:nvPr/>
        </p:nvSpPr>
        <p:spPr>
          <a:xfrm>
            <a:off x="2910978" y="23949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CORE2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8042B-6BBC-F93B-05F3-6F971215187D}"/>
              </a:ext>
            </a:extLst>
          </p:cNvPr>
          <p:cNvSpPr txBox="1"/>
          <p:nvPr/>
        </p:nvSpPr>
        <p:spPr>
          <a:xfrm>
            <a:off x="3477225" y="2573093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CORE3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6B3BC-4BE0-ACB5-5374-809A01D10AE7}"/>
              </a:ext>
            </a:extLst>
          </p:cNvPr>
          <p:cNvSpPr txBox="1"/>
          <p:nvPr/>
        </p:nvSpPr>
        <p:spPr>
          <a:xfrm>
            <a:off x="4155042" y="5068349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CORE6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BBBF2-D9DB-DAB6-0711-C801153E2FC0}"/>
              </a:ext>
            </a:extLst>
          </p:cNvPr>
          <p:cNvSpPr txBox="1"/>
          <p:nvPr/>
        </p:nvSpPr>
        <p:spPr>
          <a:xfrm>
            <a:off x="4111140" y="2810475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CORE5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0A4D6-F445-EC53-BE27-D260445220F5}"/>
              </a:ext>
            </a:extLst>
          </p:cNvPr>
          <p:cNvSpPr txBox="1"/>
          <p:nvPr/>
        </p:nvSpPr>
        <p:spPr>
          <a:xfrm>
            <a:off x="1324557" y="2671975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GPU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FE1468-EECE-9E6B-DAEC-270CDDBB18D6}"/>
              </a:ext>
            </a:extLst>
          </p:cNvPr>
          <p:cNvSpPr txBox="1"/>
          <p:nvPr/>
        </p:nvSpPr>
        <p:spPr>
          <a:xfrm>
            <a:off x="1629200" y="4147470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CORE4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FF21B-71B8-FFE1-09D3-315BCA1952A4}"/>
              </a:ext>
            </a:extLst>
          </p:cNvPr>
          <p:cNvSpPr txBox="1"/>
          <p:nvPr/>
        </p:nvSpPr>
        <p:spPr>
          <a:xfrm>
            <a:off x="4348069" y="3083911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CORE7</a:t>
            </a:r>
            <a:endParaRPr lang="en-US" sz="1600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EB19FEE-CC7D-C1C6-00D0-A49EA59F19DA}"/>
              </a:ext>
            </a:extLst>
          </p:cNvPr>
          <p:cNvSpPr txBox="1">
            <a:spLocks/>
          </p:cNvSpPr>
          <p:nvPr/>
        </p:nvSpPr>
        <p:spPr>
          <a:xfrm>
            <a:off x="6916001" y="1825625"/>
            <a:ext cx="45901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2"/>
                </a:solidFill>
              </a:rPr>
              <a:t>multi-core</a:t>
            </a:r>
            <a:r>
              <a:rPr lang="en-US" sz="1800" dirty="0"/>
              <a:t> parallelization done wrong </a:t>
            </a:r>
          </a:p>
        </p:txBody>
      </p:sp>
      <p:pic>
        <p:nvPicPr>
          <p:cNvPr id="4" name="telegram-cloud-document-5-6309744846919698751.mp4">
            <a:hlinkClick r:id="" action="ppaction://media"/>
            <a:extLst>
              <a:ext uri="{FF2B5EF4-FFF2-40B4-BE49-F238E27FC236}">
                <a16:creationId xmlns:a16="http://schemas.microsoft.com/office/drawing/2014/main" id="{7EFF1CD7-4A9C-684F-37B7-6093ADCEB9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4977" y="2216860"/>
            <a:ext cx="3956826" cy="427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024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9BCE-4428-927A-4BA9-D3FEFD18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22324"/>
                </a:solidFill>
                <a:latin typeface="游ゴシック" panose="020B0400000000000000" pitchFamily="34" charset="-128"/>
                <a:ea typeface="游ゴシック" panose="020B0400000000000000" pitchFamily="34" charset="-128"/>
              </a:rPr>
              <a:t>p</a:t>
            </a:r>
            <a:r>
              <a:rPr lang="en-US" b="0" i="0" dirty="0">
                <a:solidFill>
                  <a:srgbClr val="222324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arallelization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08089-EFBA-9417-3D15-2CCB17B5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6071"/>
            <a:ext cx="6867088" cy="4912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0A967-9BAC-B1C8-2752-AA4116DD2B6B}"/>
              </a:ext>
            </a:extLst>
          </p:cNvPr>
          <p:cNvSpPr txBox="1"/>
          <p:nvPr/>
        </p:nvSpPr>
        <p:spPr>
          <a:xfrm>
            <a:off x="8028265" y="2390862"/>
            <a:ext cx="415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aggregations across different 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groupby</a:t>
            </a:r>
            <a:r>
              <a:rPr lang="en-US" dirty="0"/>
              <a:t> operations can be parallelized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406AD-5BB3-FCD4-E6A9-370D05DF7A2D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92D050"/>
                </a:solidFill>
                <a:latin typeface="游ゴシック" panose="020B0400000000000000" pitchFamily="34" charset="-128"/>
                <a:ea typeface="游ゴシック" panose="020B0400000000000000" pitchFamily="34" charset="-128"/>
              </a:rPr>
              <a:t>e</a:t>
            </a:r>
            <a:r>
              <a:rPr lang="en-US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mbarrassingly parallel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17048-C54B-8EEF-E4B8-1602AD440C38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2952618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419</Words>
  <Application>Microsoft Macintosh PowerPoint</Application>
  <PresentationFormat>Widescreen</PresentationFormat>
  <Paragraphs>112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游ゴシック</vt:lpstr>
      <vt:lpstr>Arial</vt:lpstr>
      <vt:lpstr>Calibri</vt:lpstr>
      <vt:lpstr>Calibri Light</vt:lpstr>
      <vt:lpstr>Courier New</vt:lpstr>
      <vt:lpstr>Söhne</vt:lpstr>
      <vt:lpstr>Office Theme</vt:lpstr>
      <vt:lpstr>Getting started with Polars  (when DataFrame gets little too           )</vt:lpstr>
      <vt:lpstr>Its really fast … </vt:lpstr>
      <vt:lpstr>Its really fast … </vt:lpstr>
      <vt:lpstr>world of df</vt:lpstr>
      <vt:lpstr>polars</vt:lpstr>
      <vt:lpstr>key features</vt:lpstr>
      <vt:lpstr>embarrassingly parallel</vt:lpstr>
      <vt:lpstr>embarrassingly parallel</vt:lpstr>
      <vt:lpstr>parallelization</vt:lpstr>
      <vt:lpstr>parallel hashing</vt:lpstr>
      <vt:lpstr>parallel hashing</vt:lpstr>
      <vt:lpstr>parallel hashing</vt:lpstr>
      <vt:lpstr>a Data Engineer – that’s all I want!</vt:lpstr>
      <vt:lpstr>a Data Engineer – that’s all I want!</vt:lpstr>
      <vt:lpstr>I'm still growing  </vt:lpstr>
      <vt:lpstr>lets get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2023-05-23T15:38:11Z</dcterms:created>
  <dcterms:modified xsi:type="dcterms:W3CDTF">2023-05-27T08:29:51Z</dcterms:modified>
</cp:coreProperties>
</file>